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1" r:id="rId2"/>
    <p:sldId id="256" r:id="rId3"/>
    <p:sldId id="257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Alegreya" panose="020B0604020202020204" charset="0"/>
      <p:regular r:id="rId16"/>
    </p:embeddedFont>
    <p:embeddedFont>
      <p:font typeface="Atteron" panose="02000503000000020003" charset="0"/>
      <p:regular r:id="rId17"/>
    </p:embeddedFont>
    <p:embeddedFont>
      <p:font typeface="Belleza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heque" panose="020B0604020202020204" charset="0"/>
      <p:regular r:id="rId23"/>
    </p:embeddedFont>
    <p:embeddedFont>
      <p:font typeface="Moontime" panose="020B0604020202020204" charset="0"/>
      <p:regular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  <p:embeddedFont>
      <p:font typeface="Playfair Display Bold" panose="00000800000000000000" charset="0"/>
      <p:regular r:id="rId29"/>
    </p:embeddedFont>
    <p:embeddedFont>
      <p:font typeface="Was Moopa-aca-NP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b="1" dirty="0"/>
              <a:t>Data</a:t>
            </a:r>
            <a:r>
              <a:rPr lang="en-US" sz="4000" b="1" baseline="0" dirty="0"/>
              <a:t> Bayi 2019 - 2023</a:t>
            </a:r>
            <a:endParaRPr lang="en-US" sz="4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243069225721785E-2"/>
          <c:y val="0.11426574803149606"/>
          <c:w val="0.95756930774278215"/>
          <c:h val="0.804217519685039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kelahiran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43</c:v>
                </c:pt>
                <c:pt idx="1">
                  <c:v>42</c:v>
                </c:pt>
                <c:pt idx="2">
                  <c:v>38</c:v>
                </c:pt>
                <c:pt idx="3">
                  <c:v>36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EE-4809-9971-EB4A5CF2FE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kematian bayi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36</c:v>
                </c:pt>
                <c:pt idx="1">
                  <c:v>28</c:v>
                </c:pt>
                <c:pt idx="2">
                  <c:v>26</c:v>
                </c:pt>
                <c:pt idx="3">
                  <c:v>30</c:v>
                </c:pt>
                <c:pt idx="4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EE-4809-9971-EB4A5CF2FE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99EE-4809-9971-EB4A5CF2F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3637919"/>
        <c:axId val="493638399"/>
      </c:barChart>
      <c:catAx>
        <c:axId val="493637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638399"/>
        <c:crosses val="autoZero"/>
        <c:auto val="1"/>
        <c:lblAlgn val="ctr"/>
        <c:lblOffset val="100"/>
        <c:noMultiLvlLbl val="0"/>
      </c:catAx>
      <c:valAx>
        <c:axId val="493638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6379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D5748-90C1-4D75-ADA2-D7BB02877B4A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C916D-4BC0-4756-8F83-E325392D6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23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C916D-4BC0-4756-8F83-E325392D6E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7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si_peraji">
            <a:hlinkClick r:id="" action="ppaction://media"/>
            <a:extLst>
              <a:ext uri="{FF2B5EF4-FFF2-40B4-BE49-F238E27FC236}">
                <a16:creationId xmlns:a16="http://schemas.microsoft.com/office/drawing/2014/main" id="{12C6CC70-4D1C-289C-FE67-07A1E049D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6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44529" y="3054711"/>
            <a:ext cx="472270" cy="88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0" y="2780740"/>
            <a:ext cx="18288000" cy="647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9"/>
              </a:lnSpc>
            </a:pPr>
            <a:r>
              <a:rPr lang="en-US" sz="4592" spc="91">
                <a:solidFill>
                  <a:srgbClr val="4B4B4B"/>
                </a:solidFill>
                <a:latin typeface="Belleza"/>
              </a:rPr>
              <a:t>1.Kami menciptakan berbagai macam pilihan untuk anda</a:t>
            </a:r>
          </a:p>
          <a:p>
            <a:pPr algn="ctr">
              <a:lnSpc>
                <a:spcPts val="6429"/>
              </a:lnSpc>
            </a:pPr>
            <a:r>
              <a:rPr lang="en-US" sz="4592" spc="91">
                <a:solidFill>
                  <a:srgbClr val="4B4B4B"/>
                </a:solidFill>
                <a:latin typeface="Belleza"/>
              </a:rPr>
              <a:t>2.Kami menyediakan pelatihan dan pengembangan SDM untuk membantu meningkatkan pengetahuan dan keterampilan dalam merawat bayi </a:t>
            </a:r>
          </a:p>
          <a:p>
            <a:pPr algn="ctr">
              <a:lnSpc>
                <a:spcPts val="6429"/>
              </a:lnSpc>
            </a:pPr>
            <a:r>
              <a:rPr lang="en-US" sz="4592" spc="91">
                <a:solidFill>
                  <a:srgbClr val="4B4B4B"/>
                </a:solidFill>
                <a:latin typeface="Belleza"/>
              </a:rPr>
              <a:t>3.Kami menyediakan layanan konsultasi untuk anda jika bayi anda bermasalah </a:t>
            </a:r>
          </a:p>
          <a:p>
            <a:pPr algn="ctr">
              <a:lnSpc>
                <a:spcPts val="6429"/>
              </a:lnSpc>
            </a:pPr>
            <a:r>
              <a:rPr lang="en-US" sz="4592" spc="91">
                <a:solidFill>
                  <a:srgbClr val="4B4B4B"/>
                </a:solidFill>
                <a:latin typeface="Belleza"/>
              </a:rPr>
              <a:t>4.Tidak perlu dilakukan lewat whatsapp, telepon atau sosial media lainnya, Semuanya sudah ada di aplikasi </a:t>
            </a:r>
          </a:p>
          <a:p>
            <a:pPr algn="ctr">
              <a:lnSpc>
                <a:spcPts val="6429"/>
              </a:lnSpc>
              <a:spcBef>
                <a:spcPct val="0"/>
              </a:spcBef>
            </a:pPr>
            <a:endParaRPr lang="en-US" sz="4592" spc="91">
              <a:solidFill>
                <a:srgbClr val="4B4B4B"/>
              </a:solidFill>
              <a:latin typeface="Bellez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166480" y="990600"/>
            <a:ext cx="1092820" cy="31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Lustria Bold"/>
              </a:rPr>
              <a:t>09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2775" y="334088"/>
            <a:ext cx="9782449" cy="195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6"/>
              </a:lnSpc>
            </a:pPr>
            <a:r>
              <a:rPr lang="en-US" sz="6696" spc="535">
                <a:solidFill>
                  <a:srgbClr val="000000"/>
                </a:solidFill>
                <a:latin typeface="Was Moopa-aca-NP"/>
              </a:rPr>
              <a:t>B2B : KAMI MENCIPTAKAN KUALITAS LAYANAN </a:t>
            </a:r>
          </a:p>
          <a:p>
            <a:pPr algn="ctr">
              <a:lnSpc>
                <a:spcPts val="7566"/>
              </a:lnSpc>
            </a:pPr>
            <a:r>
              <a:rPr lang="en-US" sz="6696" spc="535">
                <a:solidFill>
                  <a:srgbClr val="000000"/>
                </a:solidFill>
                <a:latin typeface="Was Moopa-aca-NP"/>
              </a:rPr>
              <a:t>YANG TERPERCAYA DAN EFESIEN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05818" y="1019834"/>
            <a:ext cx="472270" cy="88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 rot="5400000">
            <a:off x="-93502" y="809143"/>
            <a:ext cx="4080341" cy="3111194"/>
          </a:xfrm>
          <a:custGeom>
            <a:avLst/>
            <a:gdLst/>
            <a:ahLst/>
            <a:cxnLst/>
            <a:rect l="l" t="t" r="r" b="b"/>
            <a:pathLst>
              <a:path w="4080341" h="3111194">
                <a:moveTo>
                  <a:pt x="0" y="0"/>
                </a:moveTo>
                <a:lnTo>
                  <a:pt x="4080341" y="0"/>
                </a:lnTo>
                <a:lnTo>
                  <a:pt x="4080341" y="3111194"/>
                </a:lnTo>
                <a:lnTo>
                  <a:pt x="0" y="311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63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166480" y="990600"/>
            <a:ext cx="1092820" cy="31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Lustria Bold"/>
              </a:rPr>
              <a:t>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91071" y="627220"/>
            <a:ext cx="312127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Key Parents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3680" y="1807527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BLK ( melatih)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1071" y="2915119"/>
            <a:ext cx="312127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 Penyalur Tenaga Kerja </a:t>
            </a:r>
          </a:p>
        </p:txBody>
      </p:sp>
      <p:sp>
        <p:nvSpPr>
          <p:cNvPr id="8" name="Freeform 8"/>
          <p:cNvSpPr/>
          <p:nvPr/>
        </p:nvSpPr>
        <p:spPr>
          <a:xfrm rot="5400000">
            <a:off x="4265471" y="1701318"/>
            <a:ext cx="3651716" cy="3111194"/>
          </a:xfrm>
          <a:custGeom>
            <a:avLst/>
            <a:gdLst/>
            <a:ahLst/>
            <a:cxnLst/>
            <a:rect l="l" t="t" r="r" b="b"/>
            <a:pathLst>
              <a:path w="3651716" h="3111194">
                <a:moveTo>
                  <a:pt x="0" y="0"/>
                </a:moveTo>
                <a:lnTo>
                  <a:pt x="3651715" y="0"/>
                </a:lnTo>
                <a:lnTo>
                  <a:pt x="3651715" y="3111194"/>
                </a:lnTo>
                <a:lnTo>
                  <a:pt x="0" y="311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32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467130" y="1563204"/>
            <a:ext cx="312127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Aktivitas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Utama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30692" y="3374859"/>
            <a:ext cx="312127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Merawat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Ibu dan Anak </a:t>
            </a:r>
          </a:p>
        </p:txBody>
      </p:sp>
      <p:sp>
        <p:nvSpPr>
          <p:cNvPr id="11" name="Freeform 11"/>
          <p:cNvSpPr/>
          <p:nvPr/>
        </p:nvSpPr>
        <p:spPr>
          <a:xfrm rot="5400000">
            <a:off x="8166229" y="1639723"/>
            <a:ext cx="4616122" cy="3111194"/>
          </a:xfrm>
          <a:custGeom>
            <a:avLst/>
            <a:gdLst/>
            <a:ahLst/>
            <a:cxnLst/>
            <a:rect l="l" t="t" r="r" b="b"/>
            <a:pathLst>
              <a:path w="4616122" h="3111194">
                <a:moveTo>
                  <a:pt x="0" y="0"/>
                </a:moveTo>
                <a:lnTo>
                  <a:pt x="4616122" y="0"/>
                </a:lnTo>
                <a:lnTo>
                  <a:pt x="4616122" y="3111194"/>
                </a:lnTo>
                <a:lnTo>
                  <a:pt x="0" y="311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9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047004" y="840740"/>
            <a:ext cx="312127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Sumber Daya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Utama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02083" y="2540953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Tenaga Terampil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61279" y="3517583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 Tenaga Magang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47004" y="4489451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 Kontrak           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12843877" y="1609294"/>
            <a:ext cx="4616122" cy="4214723"/>
          </a:xfrm>
          <a:custGeom>
            <a:avLst/>
            <a:gdLst/>
            <a:ahLst/>
            <a:cxnLst/>
            <a:rect l="l" t="t" r="r" b="b"/>
            <a:pathLst>
              <a:path w="4616122" h="4214723">
                <a:moveTo>
                  <a:pt x="0" y="0"/>
                </a:moveTo>
                <a:lnTo>
                  <a:pt x="4616122" y="0"/>
                </a:lnTo>
                <a:lnTo>
                  <a:pt x="4616122" y="4214723"/>
                </a:lnTo>
                <a:lnTo>
                  <a:pt x="0" y="421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94" r="-32143" b="-599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591302" y="1507807"/>
            <a:ext cx="312127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Costumers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Segments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082677" y="3190240"/>
            <a:ext cx="417662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Ibu Pasca melahirkan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sibuk (karir)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45208" y="4517226"/>
            <a:ext cx="4214092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Ibu Pasca melahirkan membutuhkan perawatan 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539088" y="5987954"/>
            <a:ext cx="4080341" cy="3111194"/>
          </a:xfrm>
          <a:custGeom>
            <a:avLst/>
            <a:gdLst/>
            <a:ahLst/>
            <a:cxnLst/>
            <a:rect l="l" t="t" r="r" b="b"/>
            <a:pathLst>
              <a:path w="4080341" h="3111194">
                <a:moveTo>
                  <a:pt x="0" y="0"/>
                </a:moveTo>
                <a:lnTo>
                  <a:pt x="4080340" y="0"/>
                </a:lnTo>
                <a:lnTo>
                  <a:pt x="4080340" y="3111195"/>
                </a:lnTo>
                <a:lnTo>
                  <a:pt x="0" y="3111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632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53019" y="5579417"/>
            <a:ext cx="3882712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Sumber Pemasukan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5007" y="7222956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Biaya Jasa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85007" y="8094408"/>
            <a:ext cx="312127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Pembicara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pelatihan </a:t>
            </a:r>
          </a:p>
        </p:txBody>
      </p:sp>
      <p:sp>
        <p:nvSpPr>
          <p:cNvPr id="24" name="Freeform 24"/>
          <p:cNvSpPr/>
          <p:nvPr/>
        </p:nvSpPr>
        <p:spPr>
          <a:xfrm rot="5400000">
            <a:off x="4960705" y="6729311"/>
            <a:ext cx="3651716" cy="3111194"/>
          </a:xfrm>
          <a:custGeom>
            <a:avLst/>
            <a:gdLst/>
            <a:ahLst/>
            <a:cxnLst/>
            <a:rect l="l" t="t" r="r" b="b"/>
            <a:pathLst>
              <a:path w="3651716" h="3111194">
                <a:moveTo>
                  <a:pt x="0" y="0"/>
                </a:moveTo>
                <a:lnTo>
                  <a:pt x="3651715" y="0"/>
                </a:lnTo>
                <a:lnTo>
                  <a:pt x="3651715" y="3111194"/>
                </a:lnTo>
                <a:lnTo>
                  <a:pt x="0" y="311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322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4959781" y="6443731"/>
            <a:ext cx="3882712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Hubungan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Pelanggan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416701" y="8218233"/>
            <a:ext cx="3121273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Silaturahmi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Komisi </a:t>
            </a:r>
          </a:p>
        </p:txBody>
      </p:sp>
      <p:sp>
        <p:nvSpPr>
          <p:cNvPr id="27" name="Freeform 27"/>
          <p:cNvSpPr/>
          <p:nvPr/>
        </p:nvSpPr>
        <p:spPr>
          <a:xfrm rot="5400000">
            <a:off x="9199326" y="6202267"/>
            <a:ext cx="3651716" cy="3111194"/>
          </a:xfrm>
          <a:custGeom>
            <a:avLst/>
            <a:gdLst/>
            <a:ahLst/>
            <a:cxnLst/>
            <a:rect l="l" t="t" r="r" b="b"/>
            <a:pathLst>
              <a:path w="3651716" h="3111194">
                <a:moveTo>
                  <a:pt x="0" y="0"/>
                </a:moveTo>
                <a:lnTo>
                  <a:pt x="3651716" y="0"/>
                </a:lnTo>
                <a:lnTo>
                  <a:pt x="3651716" y="3111194"/>
                </a:lnTo>
                <a:lnTo>
                  <a:pt x="0" y="311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322"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9047004" y="5998681"/>
            <a:ext cx="388271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Struktur Biaya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69587" y="6955541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Biaya Kontrak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69587" y="7647136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Biaya Perlengkapan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69587" y="8465883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Biaya Transportasi </a:t>
            </a:r>
          </a:p>
        </p:txBody>
      </p:sp>
      <p:sp>
        <p:nvSpPr>
          <p:cNvPr id="32" name="Freeform 32"/>
          <p:cNvSpPr/>
          <p:nvPr/>
        </p:nvSpPr>
        <p:spPr>
          <a:xfrm rot="5400000">
            <a:off x="13592905" y="6729311"/>
            <a:ext cx="3651716" cy="3111194"/>
          </a:xfrm>
          <a:custGeom>
            <a:avLst/>
            <a:gdLst/>
            <a:ahLst/>
            <a:cxnLst/>
            <a:rect l="l" t="t" r="r" b="b"/>
            <a:pathLst>
              <a:path w="3651716" h="3111194">
                <a:moveTo>
                  <a:pt x="0" y="0"/>
                </a:moveTo>
                <a:lnTo>
                  <a:pt x="3651716" y="0"/>
                </a:lnTo>
                <a:lnTo>
                  <a:pt x="3651716" y="3111194"/>
                </a:lnTo>
                <a:lnTo>
                  <a:pt x="0" y="3111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0322"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3562727" y="6484371"/>
            <a:ext cx="388271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63">
                <a:solidFill>
                  <a:srgbClr val="4B4B4B"/>
                </a:solidFill>
                <a:latin typeface="Playfair Display Bold"/>
              </a:rPr>
              <a:t>Channels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853088" y="7603241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Bidan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863166" y="8253793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Posyandu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943447" y="9087548"/>
            <a:ext cx="312127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55">
                <a:solidFill>
                  <a:srgbClr val="4B4B4B"/>
                </a:solidFill>
                <a:latin typeface="Belleza"/>
              </a:rPr>
              <a:t>Rs. Bersalin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59781" y="181774"/>
            <a:ext cx="9065649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spc="81">
                <a:solidFill>
                  <a:srgbClr val="4B4B4B"/>
                </a:solidFill>
                <a:latin typeface="Atteron"/>
              </a:rPr>
              <a:t>Bussiness Model Canvas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867173" y="4762317"/>
            <a:ext cx="472270" cy="88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1287636" y="2092053"/>
            <a:ext cx="2807605" cy="3533380"/>
          </a:xfrm>
          <a:custGeom>
            <a:avLst/>
            <a:gdLst/>
            <a:ahLst/>
            <a:cxnLst/>
            <a:rect l="l" t="t" r="r" b="b"/>
            <a:pathLst>
              <a:path w="2807605" h="3533380">
                <a:moveTo>
                  <a:pt x="0" y="0"/>
                </a:moveTo>
                <a:lnTo>
                  <a:pt x="2807604" y="0"/>
                </a:lnTo>
                <a:lnTo>
                  <a:pt x="2807604" y="3533380"/>
                </a:lnTo>
                <a:lnTo>
                  <a:pt x="0" y="353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41387" y="5217564"/>
            <a:ext cx="2806791" cy="3716579"/>
          </a:xfrm>
          <a:custGeom>
            <a:avLst/>
            <a:gdLst/>
            <a:ahLst/>
            <a:cxnLst/>
            <a:rect l="l" t="t" r="r" b="b"/>
            <a:pathLst>
              <a:path w="2806791" h="3716579">
                <a:moveTo>
                  <a:pt x="0" y="0"/>
                </a:moveTo>
                <a:lnTo>
                  <a:pt x="2806791" y="0"/>
                </a:lnTo>
                <a:lnTo>
                  <a:pt x="2806791" y="3716579"/>
                </a:lnTo>
                <a:lnTo>
                  <a:pt x="0" y="371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49882" y="2118992"/>
            <a:ext cx="2779820" cy="3479502"/>
          </a:xfrm>
          <a:custGeom>
            <a:avLst/>
            <a:gdLst/>
            <a:ahLst/>
            <a:cxnLst/>
            <a:rect l="l" t="t" r="r" b="b"/>
            <a:pathLst>
              <a:path w="2779820" h="3479502">
                <a:moveTo>
                  <a:pt x="0" y="0"/>
                </a:moveTo>
                <a:lnTo>
                  <a:pt x="2779820" y="0"/>
                </a:lnTo>
                <a:lnTo>
                  <a:pt x="2779820" y="3479502"/>
                </a:lnTo>
                <a:lnTo>
                  <a:pt x="0" y="3479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25864" y="6052301"/>
            <a:ext cx="2822883" cy="3626751"/>
          </a:xfrm>
          <a:custGeom>
            <a:avLst/>
            <a:gdLst/>
            <a:ahLst/>
            <a:cxnLst/>
            <a:rect l="l" t="t" r="r" b="b"/>
            <a:pathLst>
              <a:path w="2822883" h="3626751">
                <a:moveTo>
                  <a:pt x="0" y="0"/>
                </a:moveTo>
                <a:lnTo>
                  <a:pt x="2822883" y="0"/>
                </a:lnTo>
                <a:lnTo>
                  <a:pt x="2822883" y="3626751"/>
                </a:lnTo>
                <a:lnTo>
                  <a:pt x="0" y="3626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16401" y="990600"/>
            <a:ext cx="342900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Lustria Bold"/>
              </a:rPr>
              <a:t>11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3192" y="5737051"/>
            <a:ext cx="4283980" cy="56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65">
                <a:solidFill>
                  <a:srgbClr val="4B4B4B"/>
                </a:solidFill>
                <a:latin typeface="Playfair Display Bold"/>
              </a:rPr>
              <a:t>Renita Nur Hikmah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94377" y="3710668"/>
            <a:ext cx="4283980" cy="56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65">
                <a:solidFill>
                  <a:srgbClr val="4B4B4B"/>
                </a:solidFill>
                <a:latin typeface="Playfair Display Bold"/>
              </a:rPr>
              <a:t>Ramanda Yuliana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167" y="6259589"/>
            <a:ext cx="4283980" cy="585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spc="71" dirty="0" err="1">
                <a:solidFill>
                  <a:srgbClr val="4B4B4B"/>
                </a:solidFill>
                <a:latin typeface="Playfair Display"/>
              </a:rPr>
              <a:t>Anggota</a:t>
            </a:r>
            <a:r>
              <a:rPr lang="en-US" sz="3599" spc="71" dirty="0">
                <a:solidFill>
                  <a:srgbClr val="4B4B4B"/>
                </a:solidFill>
                <a:latin typeface="Playfair Display"/>
              </a:rPr>
              <a:t>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27478" y="3543493"/>
            <a:ext cx="4283980" cy="56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65">
                <a:solidFill>
                  <a:srgbClr val="4B4B4B"/>
                </a:solidFill>
                <a:latin typeface="Playfair Display Bold"/>
              </a:rPr>
              <a:t>Bella Adha Fadilah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64767" y="4207819"/>
            <a:ext cx="4283980" cy="58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spc="71" dirty="0" err="1">
                <a:solidFill>
                  <a:srgbClr val="4B4B4B"/>
                </a:solidFill>
                <a:latin typeface="Playfair Display"/>
              </a:rPr>
              <a:t>Anggota</a:t>
            </a:r>
            <a:endParaRPr lang="en-US" sz="3599" spc="71" dirty="0">
              <a:solidFill>
                <a:srgbClr val="4B4B4B"/>
              </a:solidFill>
              <a:latin typeface="Playfair Displ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79176" y="7550426"/>
            <a:ext cx="5446688" cy="56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65">
                <a:solidFill>
                  <a:srgbClr val="4B4B4B"/>
                </a:solidFill>
                <a:latin typeface="Playfair Display Bold"/>
              </a:rPr>
              <a:t>Wafah Lailatul Istianah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60530" y="8047577"/>
            <a:ext cx="4283980" cy="58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spc="71" dirty="0" err="1">
                <a:solidFill>
                  <a:srgbClr val="4B4B4B"/>
                </a:solidFill>
                <a:latin typeface="Playfair Display"/>
              </a:rPr>
              <a:t>Anggota</a:t>
            </a:r>
            <a:endParaRPr lang="en-US" sz="3599" spc="71" dirty="0">
              <a:solidFill>
                <a:srgbClr val="4B4B4B"/>
              </a:solidFill>
              <a:latin typeface="Playfair Displa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095240" y="128468"/>
            <a:ext cx="9858974" cy="903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105">
                <a:solidFill>
                  <a:srgbClr val="4B4B4B"/>
                </a:solidFill>
                <a:latin typeface="Playfair Display Bold"/>
              </a:rPr>
              <a:t>TEAM PERAJI</a:t>
            </a:r>
          </a:p>
        </p:txBody>
      </p:sp>
      <p:sp>
        <p:nvSpPr>
          <p:cNvPr id="17" name="AutoShape 17"/>
          <p:cNvSpPr/>
          <p:nvPr/>
        </p:nvSpPr>
        <p:spPr>
          <a:xfrm rot="-5400000">
            <a:off x="7704508" y="-3586965"/>
            <a:ext cx="2687339" cy="18288000"/>
          </a:xfrm>
          <a:prstGeom prst="rect">
            <a:avLst/>
          </a:prstGeom>
          <a:solidFill>
            <a:srgbClr val="4B4B4B">
              <a:alpha val="6667"/>
            </a:srgb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28A53135-1C5A-71B4-3701-D41890B6B733}"/>
              </a:ext>
            </a:extLst>
          </p:cNvPr>
          <p:cNvSpPr txBox="1"/>
          <p:nvPr/>
        </p:nvSpPr>
        <p:spPr>
          <a:xfrm>
            <a:off x="5491843" y="4360219"/>
            <a:ext cx="4283980" cy="58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spc="71" dirty="0" err="1">
                <a:solidFill>
                  <a:srgbClr val="4B4B4B"/>
                </a:solidFill>
                <a:latin typeface="Playfair Display"/>
              </a:rPr>
              <a:t>Ceo</a:t>
            </a:r>
            <a:r>
              <a:rPr lang="en-US" sz="3599" spc="71" dirty="0">
                <a:solidFill>
                  <a:srgbClr val="4B4B4B"/>
                </a:solidFill>
                <a:latin typeface="Playfair Display"/>
              </a:rPr>
              <a:t> CO-Founder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5772" y="1706147"/>
            <a:ext cx="7461240" cy="8676103"/>
          </a:xfrm>
          <a:custGeom>
            <a:avLst/>
            <a:gdLst/>
            <a:ahLst/>
            <a:cxnLst/>
            <a:rect l="l" t="t" r="r" b="b"/>
            <a:pathLst>
              <a:path w="7461240" h="8676103">
                <a:moveTo>
                  <a:pt x="0" y="0"/>
                </a:moveTo>
                <a:lnTo>
                  <a:pt x="7461240" y="0"/>
                </a:lnTo>
                <a:lnTo>
                  <a:pt x="7461240" y="8676103"/>
                </a:lnTo>
                <a:lnTo>
                  <a:pt x="0" y="867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40109" y="7229740"/>
            <a:ext cx="2776592" cy="118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23"/>
              </a:lnSpc>
              <a:spcBef>
                <a:spcPct val="0"/>
              </a:spcBef>
            </a:pPr>
            <a:r>
              <a:rPr lang="en-US" sz="6945">
                <a:solidFill>
                  <a:srgbClr val="000000"/>
                </a:solidFill>
                <a:latin typeface="Moontime"/>
              </a:rPr>
              <a:t>_Siapa saja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32562" y="3136524"/>
            <a:ext cx="10176106" cy="390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6"/>
              </a:lnSpc>
              <a:spcBef>
                <a:spcPct val="0"/>
              </a:spcBef>
            </a:pPr>
            <a:r>
              <a:rPr lang="en-US" sz="5575">
                <a:solidFill>
                  <a:srgbClr val="000000"/>
                </a:solidFill>
                <a:latin typeface="Alegreya"/>
              </a:rPr>
              <a:t>"Sebuah Keluarga yang bahagia dimulai dari ibu yang menjaga kesehatan dan memberikan teladan yang inspiratif"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77969" y="-30007"/>
            <a:ext cx="10317007" cy="10317007"/>
          </a:xfrm>
          <a:custGeom>
            <a:avLst/>
            <a:gdLst/>
            <a:ahLst/>
            <a:cxnLst/>
            <a:rect l="l" t="t" r="r" b="b"/>
            <a:pathLst>
              <a:path w="10317007" h="10317007">
                <a:moveTo>
                  <a:pt x="0" y="0"/>
                </a:moveTo>
                <a:lnTo>
                  <a:pt x="10317007" y="0"/>
                </a:lnTo>
                <a:lnTo>
                  <a:pt x="10317007" y="10317007"/>
                </a:lnTo>
                <a:lnTo>
                  <a:pt x="0" y="10317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166480" y="990600"/>
            <a:ext cx="1092820" cy="31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>
                <a:solidFill>
                  <a:srgbClr val="000000"/>
                </a:solidFill>
                <a:latin typeface="Lustria Bold"/>
              </a:rPr>
              <a:t>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589" y="6025440"/>
            <a:ext cx="1212055" cy="1762103"/>
            <a:chOff x="0" y="0"/>
            <a:chExt cx="1616074" cy="2349470"/>
          </a:xfrm>
        </p:grpSpPr>
        <p:sp>
          <p:nvSpPr>
            <p:cNvPr id="3" name="AutoShape 3"/>
            <p:cNvSpPr/>
            <p:nvPr/>
          </p:nvSpPr>
          <p:spPr>
            <a:xfrm>
              <a:off x="0" y="2339233"/>
              <a:ext cx="545287" cy="1023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616074" cy="128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24"/>
                </a:lnSpc>
                <a:spcBef>
                  <a:spcPct val="0"/>
                </a:spcBef>
              </a:pPr>
              <a:r>
                <a:rPr lang="en-US" sz="5803" spc="673">
                  <a:solidFill>
                    <a:srgbClr val="4B4B4B"/>
                  </a:solidFill>
                  <a:latin typeface="Lustria Bold"/>
                </a:rPr>
                <a:t>04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3858" y="1932133"/>
            <a:ext cx="1963463" cy="2435957"/>
            <a:chOff x="0" y="0"/>
            <a:chExt cx="2617951" cy="3247942"/>
          </a:xfrm>
        </p:grpSpPr>
        <p:sp>
          <p:nvSpPr>
            <p:cNvPr id="6" name="AutoShape 6"/>
            <p:cNvSpPr/>
            <p:nvPr/>
          </p:nvSpPr>
          <p:spPr>
            <a:xfrm>
              <a:off x="0" y="2339248"/>
              <a:ext cx="545287" cy="1023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2925371"/>
              <a:ext cx="2617951" cy="322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1616074" cy="1289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24"/>
                </a:lnSpc>
                <a:spcBef>
                  <a:spcPct val="0"/>
                </a:spcBef>
              </a:pPr>
              <a:r>
                <a:rPr lang="en-US" sz="5803" spc="673">
                  <a:solidFill>
                    <a:srgbClr val="4B4B4B"/>
                  </a:solidFill>
                  <a:latin typeface="Lustria Bold"/>
                </a:rPr>
                <a:t>01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537972" y="1301401"/>
            <a:ext cx="1212055" cy="1762103"/>
            <a:chOff x="0" y="0"/>
            <a:chExt cx="1616074" cy="2349470"/>
          </a:xfrm>
        </p:grpSpPr>
        <p:sp>
          <p:nvSpPr>
            <p:cNvPr id="10" name="AutoShape 10"/>
            <p:cNvSpPr/>
            <p:nvPr/>
          </p:nvSpPr>
          <p:spPr>
            <a:xfrm>
              <a:off x="0" y="2339233"/>
              <a:ext cx="545287" cy="1023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14300"/>
              <a:ext cx="1616074" cy="128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24"/>
                </a:lnSpc>
                <a:spcBef>
                  <a:spcPct val="0"/>
                </a:spcBef>
              </a:pPr>
              <a:r>
                <a:rPr lang="en-US" sz="5803" spc="673">
                  <a:solidFill>
                    <a:srgbClr val="4B4B4B"/>
                  </a:solidFill>
                  <a:latin typeface="Lustria Bold"/>
                </a:rPr>
                <a:t>02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352179" y="7741747"/>
            <a:ext cx="5557102" cy="172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65">
                <a:solidFill>
                  <a:srgbClr val="4B4B4B"/>
                </a:solidFill>
                <a:latin typeface="Playfair Display Bold"/>
              </a:rPr>
              <a:t>Melakukan pengenalan aplikasi peraji ke masyarakat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197568" y="6927371"/>
            <a:ext cx="1212055" cy="1762103"/>
            <a:chOff x="0" y="0"/>
            <a:chExt cx="1616074" cy="2349470"/>
          </a:xfrm>
        </p:grpSpPr>
        <p:sp>
          <p:nvSpPr>
            <p:cNvPr id="14" name="AutoShape 14"/>
            <p:cNvSpPr/>
            <p:nvPr/>
          </p:nvSpPr>
          <p:spPr>
            <a:xfrm>
              <a:off x="0" y="2339233"/>
              <a:ext cx="545287" cy="1023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1616074" cy="128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24"/>
                </a:lnSpc>
                <a:spcBef>
                  <a:spcPct val="0"/>
                </a:spcBef>
              </a:pPr>
              <a:r>
                <a:rPr lang="en-US" sz="5803" spc="673">
                  <a:solidFill>
                    <a:srgbClr val="4B4B4B"/>
                  </a:solidFill>
                  <a:latin typeface="Lustria Bold"/>
                </a:rPr>
                <a:t>05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401105" y="5419704"/>
            <a:ext cx="5557102" cy="114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65">
                <a:solidFill>
                  <a:srgbClr val="4B4B4B"/>
                </a:solidFill>
                <a:latin typeface="Playfair Display Bold"/>
              </a:rPr>
              <a:t>Membuka tenaga kerja lepas untuk ojek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325917" y="4605328"/>
            <a:ext cx="1212055" cy="1762103"/>
            <a:chOff x="0" y="0"/>
            <a:chExt cx="1616074" cy="2349470"/>
          </a:xfrm>
        </p:grpSpPr>
        <p:sp>
          <p:nvSpPr>
            <p:cNvPr id="18" name="AutoShape 18"/>
            <p:cNvSpPr/>
            <p:nvPr/>
          </p:nvSpPr>
          <p:spPr>
            <a:xfrm>
              <a:off x="0" y="2339233"/>
              <a:ext cx="545287" cy="10237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616074" cy="12894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24"/>
                </a:lnSpc>
                <a:spcBef>
                  <a:spcPct val="0"/>
                </a:spcBef>
              </a:pPr>
              <a:r>
                <a:rPr lang="en-US" sz="5803" spc="673">
                  <a:solidFill>
                    <a:srgbClr val="4B4B4B"/>
                  </a:solidFill>
                  <a:latin typeface="Lustria Bold"/>
                </a:rPr>
                <a:t>03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6166480" y="990600"/>
            <a:ext cx="1092820" cy="31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>
                <a:solidFill>
                  <a:srgbClr val="000000"/>
                </a:solidFill>
                <a:latin typeface="Lustria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49842"/>
            <a:ext cx="4310743" cy="415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278">
                <a:solidFill>
                  <a:srgbClr val="000000"/>
                </a:solidFill>
                <a:latin typeface="Cheque"/>
              </a:rPr>
              <a:t>AGENDA PELAKSANAAN 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750028" y="2037473"/>
            <a:ext cx="6010711" cy="1725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65">
                <a:solidFill>
                  <a:srgbClr val="4B4B4B"/>
                </a:solidFill>
                <a:latin typeface="Playfair Display Bold"/>
              </a:rPr>
              <a:t>Melakukan target pasar ke perumahan, terutama pada area kota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5853" y="7160776"/>
            <a:ext cx="7040950" cy="2306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spc="65">
                <a:solidFill>
                  <a:srgbClr val="4B4B4B"/>
                </a:solidFill>
                <a:latin typeface="Playfair Display Bold"/>
              </a:rPr>
              <a:t>Melakukan promosi dengan cara face to face dan melakukan sosialisasi ke pihak yang bersangkutan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5853" y="2751705"/>
            <a:ext cx="5231943" cy="161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61">
                <a:solidFill>
                  <a:srgbClr val="4B4B4B"/>
                </a:solidFill>
                <a:latin typeface="Playfair Display Bold"/>
              </a:rPr>
              <a:t>Membuka tenaga kerja untuk dukun bayi di lingkungan pedesaan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296341" y="5133975"/>
            <a:ext cx="507380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Freeform 3"/>
          <p:cNvSpPr/>
          <p:nvPr/>
        </p:nvSpPr>
        <p:spPr>
          <a:xfrm>
            <a:off x="-286350" y="1481617"/>
            <a:ext cx="5243440" cy="7776683"/>
          </a:xfrm>
          <a:custGeom>
            <a:avLst/>
            <a:gdLst/>
            <a:ahLst/>
            <a:cxnLst/>
            <a:rect l="l" t="t" r="r" b="b"/>
            <a:pathLst>
              <a:path w="5243440" h="7776683">
                <a:moveTo>
                  <a:pt x="0" y="0"/>
                </a:moveTo>
                <a:lnTo>
                  <a:pt x="5243440" y="0"/>
                </a:lnTo>
                <a:lnTo>
                  <a:pt x="5243440" y="7776683"/>
                </a:lnTo>
                <a:lnTo>
                  <a:pt x="0" y="77766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25076" y="2222897"/>
            <a:ext cx="3399928" cy="6771834"/>
          </a:xfrm>
          <a:custGeom>
            <a:avLst/>
            <a:gdLst/>
            <a:ahLst/>
            <a:cxnLst/>
            <a:rect l="l" t="t" r="r" b="b"/>
            <a:pathLst>
              <a:path w="3399928" h="6771834">
                <a:moveTo>
                  <a:pt x="0" y="0"/>
                </a:moveTo>
                <a:lnTo>
                  <a:pt x="3399928" y="0"/>
                </a:lnTo>
                <a:lnTo>
                  <a:pt x="3399928" y="6771834"/>
                </a:lnTo>
                <a:lnTo>
                  <a:pt x="0" y="677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47918" y="0"/>
            <a:ext cx="8186332" cy="10689347"/>
          </a:xfrm>
          <a:custGeom>
            <a:avLst/>
            <a:gdLst/>
            <a:ahLst/>
            <a:cxnLst/>
            <a:rect l="l" t="t" r="r" b="b"/>
            <a:pathLst>
              <a:path w="8186332" h="10689347">
                <a:moveTo>
                  <a:pt x="0" y="0"/>
                </a:moveTo>
                <a:lnTo>
                  <a:pt x="8186331" y="0"/>
                </a:lnTo>
                <a:lnTo>
                  <a:pt x="8186331" y="10689347"/>
                </a:lnTo>
                <a:lnTo>
                  <a:pt x="0" y="10689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66480" y="990600"/>
            <a:ext cx="1092820" cy="31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Lustria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70690" y="3952692"/>
            <a:ext cx="11759960" cy="3912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65"/>
              </a:lnSpc>
            </a:pPr>
            <a:r>
              <a:rPr lang="en-US" sz="13377">
                <a:solidFill>
                  <a:srgbClr val="000000"/>
                </a:solidFill>
                <a:latin typeface="Moontime"/>
              </a:rPr>
              <a:t>Proses pemikiran orang dulu dengan orang sekarang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481059" y="828675"/>
            <a:ext cx="4969610" cy="5681970"/>
            <a:chOff x="0" y="-266700"/>
            <a:chExt cx="6626147" cy="7575960"/>
          </a:xfrm>
        </p:grpSpPr>
        <p:sp>
          <p:nvSpPr>
            <p:cNvPr id="9" name="AutoShape 9"/>
            <p:cNvSpPr/>
            <p:nvPr/>
          </p:nvSpPr>
          <p:spPr>
            <a:xfrm>
              <a:off x="0" y="5927893"/>
              <a:ext cx="676507" cy="127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906414"/>
              <a:ext cx="5254547" cy="40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67393"/>
              <a:ext cx="6626147" cy="1590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007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66700"/>
              <a:ext cx="3604204" cy="3240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60"/>
                </a:lnSpc>
                <a:spcBef>
                  <a:spcPct val="0"/>
                </a:spcBef>
              </a:pPr>
              <a:r>
                <a:rPr lang="en-US" sz="14400" spc="1670" dirty="0">
                  <a:solidFill>
                    <a:srgbClr val="000000">
                      <a:alpha val="8627"/>
                    </a:srgbClr>
                  </a:solidFill>
                  <a:latin typeface="Lustria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7625" y="3809695"/>
            <a:ext cx="4811003" cy="5448605"/>
          </a:xfrm>
          <a:custGeom>
            <a:avLst/>
            <a:gdLst/>
            <a:ahLst/>
            <a:cxnLst/>
            <a:rect l="l" t="t" r="r" b="b"/>
            <a:pathLst>
              <a:path w="4811003" h="5448605">
                <a:moveTo>
                  <a:pt x="0" y="0"/>
                </a:moveTo>
                <a:lnTo>
                  <a:pt x="4811003" y="0"/>
                </a:lnTo>
                <a:lnTo>
                  <a:pt x="4811003" y="5448605"/>
                </a:lnTo>
                <a:lnTo>
                  <a:pt x="0" y="544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999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05509" y="2072439"/>
            <a:ext cx="2753791" cy="6142121"/>
          </a:xfrm>
          <a:custGeom>
            <a:avLst/>
            <a:gdLst/>
            <a:ahLst/>
            <a:cxnLst/>
            <a:rect l="l" t="t" r="r" b="b"/>
            <a:pathLst>
              <a:path w="2753791" h="6142121">
                <a:moveTo>
                  <a:pt x="0" y="0"/>
                </a:moveTo>
                <a:lnTo>
                  <a:pt x="2753791" y="0"/>
                </a:lnTo>
                <a:lnTo>
                  <a:pt x="2753791" y="6142122"/>
                </a:lnTo>
                <a:lnTo>
                  <a:pt x="0" y="6142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88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1621316"/>
            <a:ext cx="15529768" cy="15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8"/>
              </a:lnSpc>
            </a:pPr>
            <a:r>
              <a:rPr lang="en-US" sz="14477">
                <a:solidFill>
                  <a:srgbClr val="000000"/>
                </a:solidFill>
                <a:latin typeface="Moontime"/>
              </a:rPr>
              <a:t>Pelatihan khusus pijat bayi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376576" y="4602793"/>
            <a:ext cx="2703153" cy="4655507"/>
            <a:chOff x="0" y="-266700"/>
            <a:chExt cx="3604204" cy="6207342"/>
          </a:xfrm>
        </p:grpSpPr>
        <p:sp>
          <p:nvSpPr>
            <p:cNvPr id="6" name="AutoShape 6"/>
            <p:cNvSpPr/>
            <p:nvPr/>
          </p:nvSpPr>
          <p:spPr>
            <a:xfrm>
              <a:off x="0" y="5927942"/>
              <a:ext cx="676507" cy="127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66700"/>
              <a:ext cx="3604204" cy="3240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60"/>
                </a:lnSpc>
                <a:spcBef>
                  <a:spcPct val="0"/>
                </a:spcBef>
              </a:pPr>
              <a:r>
                <a:rPr lang="en-US" sz="14400" spc="1670" dirty="0">
                  <a:solidFill>
                    <a:srgbClr val="000000">
                      <a:alpha val="8627"/>
                    </a:srgbClr>
                  </a:solidFill>
                  <a:latin typeface="Lustria Bold"/>
                </a:rPr>
                <a:t>02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166480" y="990600"/>
            <a:ext cx="1092820" cy="31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Lustria Bold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31157" y="1165050"/>
            <a:ext cx="2703153" cy="4455482"/>
            <a:chOff x="0" y="0"/>
            <a:chExt cx="3604204" cy="5940642"/>
          </a:xfrm>
        </p:grpSpPr>
        <p:sp>
          <p:nvSpPr>
            <p:cNvPr id="3" name="AutoShape 3"/>
            <p:cNvSpPr/>
            <p:nvPr/>
          </p:nvSpPr>
          <p:spPr>
            <a:xfrm>
              <a:off x="0" y="5927942"/>
              <a:ext cx="676507" cy="12700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3604204" cy="3182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160"/>
                </a:lnSpc>
                <a:spcBef>
                  <a:spcPct val="0"/>
                </a:spcBef>
              </a:pPr>
              <a:r>
                <a:rPr lang="en-US" sz="14400" spc="1670">
                  <a:solidFill>
                    <a:srgbClr val="000000">
                      <a:alpha val="8627"/>
                    </a:srgbClr>
                  </a:solidFill>
                  <a:latin typeface="Lustria Bold"/>
                </a:rPr>
                <a:t>03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503105" y="0"/>
            <a:ext cx="6510606" cy="9258300"/>
          </a:xfrm>
          <a:custGeom>
            <a:avLst/>
            <a:gdLst/>
            <a:ahLst/>
            <a:cxnLst/>
            <a:rect l="l" t="t" r="r" b="b"/>
            <a:pathLst>
              <a:path w="6510606" h="9258300">
                <a:moveTo>
                  <a:pt x="0" y="0"/>
                </a:moveTo>
                <a:lnTo>
                  <a:pt x="6510606" y="0"/>
                </a:lnTo>
                <a:lnTo>
                  <a:pt x="651060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01" r="-2110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80620" y="2817354"/>
            <a:ext cx="5307380" cy="7469646"/>
          </a:xfrm>
          <a:custGeom>
            <a:avLst/>
            <a:gdLst/>
            <a:ahLst/>
            <a:cxnLst/>
            <a:rect l="l" t="t" r="r" b="b"/>
            <a:pathLst>
              <a:path w="5307380" h="7469646">
                <a:moveTo>
                  <a:pt x="0" y="0"/>
                </a:moveTo>
                <a:lnTo>
                  <a:pt x="5307380" y="0"/>
                </a:lnTo>
                <a:lnTo>
                  <a:pt x="5307380" y="7469646"/>
                </a:lnTo>
                <a:lnTo>
                  <a:pt x="0" y="7469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66201" y="165643"/>
            <a:ext cx="8843536" cy="9955714"/>
          </a:xfrm>
          <a:custGeom>
            <a:avLst/>
            <a:gdLst/>
            <a:ahLst/>
            <a:cxnLst/>
            <a:rect l="l" t="t" r="r" b="b"/>
            <a:pathLst>
              <a:path w="8843536" h="9955714">
                <a:moveTo>
                  <a:pt x="0" y="0"/>
                </a:moveTo>
                <a:lnTo>
                  <a:pt x="8843536" y="0"/>
                </a:lnTo>
                <a:lnTo>
                  <a:pt x="8843536" y="9955714"/>
                </a:lnTo>
                <a:lnTo>
                  <a:pt x="0" y="9955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 l="-10277" t="-7087" r="-1027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48848" y="5123473"/>
            <a:ext cx="9700529" cy="221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68"/>
              </a:lnSpc>
            </a:pPr>
            <a:r>
              <a:rPr lang="en-US" sz="20641">
                <a:solidFill>
                  <a:srgbClr val="000000"/>
                </a:solidFill>
                <a:latin typeface="Moontime"/>
              </a:rPr>
              <a:t>Generasi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66480" y="990600"/>
            <a:ext cx="1076491" cy="301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Lustria Bold"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166480" y="990600"/>
            <a:ext cx="1092820" cy="310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Lustria Bold"/>
              </a:rPr>
              <a:t>06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2649" y="4206465"/>
            <a:ext cx="14193831" cy="3258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871"/>
              </a:lnSpc>
            </a:pPr>
            <a:r>
              <a:rPr lang="en-US" sz="29961" dirty="0" err="1">
                <a:solidFill>
                  <a:srgbClr val="000000">
                    <a:alpha val="8627"/>
                  </a:srgbClr>
                </a:solidFill>
                <a:latin typeface="Moontime"/>
              </a:rPr>
              <a:t>Peraji</a:t>
            </a:r>
            <a:endParaRPr lang="en-US" sz="29961" dirty="0">
              <a:solidFill>
                <a:srgbClr val="000000">
                  <a:alpha val="8627"/>
                </a:srgbClr>
              </a:solidFill>
              <a:latin typeface="Moontime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419433E-3931-0D37-0F43-319AD3F7C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479421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10088" y="1486553"/>
            <a:ext cx="10060514" cy="7771747"/>
          </a:xfrm>
          <a:custGeom>
            <a:avLst/>
            <a:gdLst/>
            <a:ahLst/>
            <a:cxnLst/>
            <a:rect l="l" t="t" r="r" b="b"/>
            <a:pathLst>
              <a:path w="10060514" h="7771747">
                <a:moveTo>
                  <a:pt x="0" y="0"/>
                </a:moveTo>
                <a:lnTo>
                  <a:pt x="10060514" y="0"/>
                </a:lnTo>
                <a:lnTo>
                  <a:pt x="10060514" y="7771747"/>
                </a:lnTo>
                <a:lnTo>
                  <a:pt x="0" y="7771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90600"/>
            <a:ext cx="1092820" cy="31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Lustria Bold"/>
              </a:rPr>
              <a:t>07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45583" y="469104"/>
            <a:ext cx="5989524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9"/>
              </a:lnSpc>
              <a:spcBef>
                <a:spcPct val="0"/>
              </a:spcBef>
            </a:pPr>
            <a:r>
              <a:rPr lang="en-US" sz="4099" spc="475">
                <a:solidFill>
                  <a:srgbClr val="000000"/>
                </a:solidFill>
                <a:latin typeface="Lustria Bold"/>
              </a:rPr>
              <a:t>MARKET FIT (MVP)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644529" y="3054711"/>
            <a:ext cx="472270" cy="8866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TextBox 3"/>
          <p:cNvSpPr txBox="1"/>
          <p:nvPr/>
        </p:nvSpPr>
        <p:spPr>
          <a:xfrm>
            <a:off x="6628768" y="2254808"/>
            <a:ext cx="9537712" cy="700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72">
                <a:solidFill>
                  <a:srgbClr val="4B4B4B"/>
                </a:solidFill>
                <a:latin typeface="Belleza"/>
              </a:rPr>
              <a:t>Dengan adanya aplikasi PERAJI ini bunda tidak perlu risau dengan kesehatan bayinya karena kami telah menyediakan layanan pijat dan perawatan dengan berbagai paket pilihan untuk bunda di aplikasi</a:t>
            </a:r>
          </a:p>
          <a:p>
            <a:pPr algn="ctr">
              <a:lnSpc>
                <a:spcPts val="5040"/>
              </a:lnSpc>
            </a:pPr>
            <a:endParaRPr lang="en-US" sz="3600" spc="72">
              <a:solidFill>
                <a:srgbClr val="4B4B4B"/>
              </a:solidFill>
              <a:latin typeface="Belleza"/>
            </a:endParaRPr>
          </a:p>
          <a:p>
            <a:pPr algn="ctr">
              <a:lnSpc>
                <a:spcPts val="5040"/>
              </a:lnSpc>
            </a:pPr>
            <a:endParaRPr lang="en-US" sz="3600" spc="72">
              <a:solidFill>
                <a:srgbClr val="4B4B4B"/>
              </a:solidFill>
              <a:latin typeface="Belleza"/>
            </a:endParaRPr>
          </a:p>
          <a:p>
            <a:pPr algn="ctr">
              <a:lnSpc>
                <a:spcPts val="5040"/>
              </a:lnSpc>
            </a:pPr>
            <a:r>
              <a:rPr lang="en-US" sz="3600" spc="72">
                <a:solidFill>
                  <a:srgbClr val="4B4B4B"/>
                </a:solidFill>
                <a:latin typeface="Belleza"/>
              </a:rPr>
              <a:t>Aplikasi Peraji hadir untuk mendukung anda dalam memberikan perawatan bagi anda dan si kecil.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600" spc="72">
              <a:solidFill>
                <a:srgbClr val="4B4B4B"/>
              </a:solidFill>
              <a:latin typeface="Belleza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21606" y="709925"/>
            <a:ext cx="4189639" cy="8948558"/>
          </a:xfrm>
          <a:custGeom>
            <a:avLst/>
            <a:gdLst/>
            <a:ahLst/>
            <a:cxnLst/>
            <a:rect l="l" t="t" r="r" b="b"/>
            <a:pathLst>
              <a:path w="4189639" h="8948558">
                <a:moveTo>
                  <a:pt x="0" y="0"/>
                </a:moveTo>
                <a:lnTo>
                  <a:pt x="4189640" y="0"/>
                </a:lnTo>
                <a:lnTo>
                  <a:pt x="4189640" y="8948558"/>
                </a:lnTo>
                <a:lnTo>
                  <a:pt x="0" y="8948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166480" y="990600"/>
            <a:ext cx="1092820" cy="31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  <a:spcBef>
                <a:spcPct val="0"/>
              </a:spcBef>
            </a:pPr>
            <a:r>
              <a:rPr lang="en-US" sz="1800" spc="208" dirty="0">
                <a:solidFill>
                  <a:srgbClr val="000000"/>
                </a:solidFill>
                <a:latin typeface="Lustria Bold"/>
              </a:rPr>
              <a:t>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18797" y="538475"/>
            <a:ext cx="10157654" cy="1354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799" spc="904">
                <a:solidFill>
                  <a:srgbClr val="000000"/>
                </a:solidFill>
                <a:latin typeface="Was Moopa-aca-NP"/>
              </a:rPr>
              <a:t>B2C : TERHUBUNG DENGAN APLIKASI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310</Words>
  <Application>Microsoft Office PowerPoint</Application>
  <PresentationFormat>Custom</PresentationFormat>
  <Paragraphs>88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Was Moopa-aca-NP</vt:lpstr>
      <vt:lpstr>Moontime</vt:lpstr>
      <vt:lpstr>Lustria Bold</vt:lpstr>
      <vt:lpstr>Atteron</vt:lpstr>
      <vt:lpstr>Cheque</vt:lpstr>
      <vt:lpstr>Calibri</vt:lpstr>
      <vt:lpstr>Playfair Display</vt:lpstr>
      <vt:lpstr>Playfair Display Bold</vt:lpstr>
      <vt:lpstr>Alegreya</vt:lpstr>
      <vt:lpstr>Belleza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Black Minimalist Modelling Portfolio Video Presentation</dc:title>
  <cp:lastModifiedBy>Bella Adha</cp:lastModifiedBy>
  <cp:revision>5</cp:revision>
  <dcterms:created xsi:type="dcterms:W3CDTF">2006-08-16T00:00:00Z</dcterms:created>
  <dcterms:modified xsi:type="dcterms:W3CDTF">2023-07-06T09:08:05Z</dcterms:modified>
  <dc:identifier>DAFnKspLQbc</dc:identifier>
</cp:coreProperties>
</file>